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98" r:id="rId5"/>
    <p:sldId id="299" r:id="rId6"/>
    <p:sldId id="301" r:id="rId7"/>
    <p:sldId id="297" r:id="rId8"/>
    <p:sldId id="324" r:id="rId9"/>
    <p:sldId id="300" r:id="rId10"/>
    <p:sldId id="319" r:id="rId11"/>
    <p:sldId id="325" r:id="rId12"/>
    <p:sldId id="326" r:id="rId13"/>
    <p:sldId id="318" r:id="rId14"/>
    <p:sldId id="307" r:id="rId15"/>
    <p:sldId id="308" r:id="rId16"/>
    <p:sldId id="310" r:id="rId17"/>
    <p:sldId id="322" r:id="rId18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zivatel" initials="u" lastIdx="8" clrIdx="0"/>
  <p:cmAuthor id="1" name="Lenka" initials="L" lastIdx="1" clrIdx="1"/>
  <p:cmAuthor id="2" name="Tomáš Vokáč" initials="TV" lastIdx="9" clrIdx="2">
    <p:extLst>
      <p:ext uri="{19B8F6BF-5375-455C-9EA6-DF929625EA0E}">
        <p15:presenceInfo xmlns:p15="http://schemas.microsoft.com/office/powerpoint/2012/main" userId="Tomáš Vokáč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16F"/>
    <a:srgbClr val="E60038"/>
    <a:srgbClr val="CCCCCC"/>
    <a:srgbClr val="4C4C4C"/>
    <a:srgbClr val="7BBF31"/>
    <a:srgbClr val="0096D3"/>
    <a:srgbClr val="FDB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0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7D3650-982A-4895-9AC0-96566F342356}" type="datetime1">
              <a:rPr lang="en-GB"/>
              <a:pPr>
                <a:defRPr/>
              </a:pPr>
              <a:t>03/10/2016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0812B1-5CD9-4A64-AB06-87F8443594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64411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4E5BA0-FA88-4F89-912F-6CA008F9A095}" type="datetime1">
              <a:rPr lang="en-GB"/>
              <a:pPr>
                <a:defRPr/>
              </a:pPr>
              <a:t>03/10/2016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02FD73-85CE-4FC2-990A-E58ED19624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87123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2FD73-85CE-4FC2-990A-E58ED196242E}" type="slidenum">
              <a:rPr lang="en-GB" altLang="en-US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296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 and Ribbon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55075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ctrTitle"/>
          </p:nvPr>
        </p:nvSpPr>
        <p:spPr>
          <a:xfrm>
            <a:off x="769938" y="4606925"/>
            <a:ext cx="6033198" cy="10477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subTitle" idx="1"/>
          </p:nvPr>
        </p:nvSpPr>
        <p:spPr>
          <a:xfrm>
            <a:off x="769938" y="5749925"/>
            <a:ext cx="6033198" cy="1004888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3440"/>
      </p:ext>
    </p:extLst>
  </p:cSld>
  <p:clrMapOvr>
    <a:masterClrMapping/>
  </p:clrMapOvr>
  <p:transition/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DoEA-identit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4838" y="279400"/>
            <a:ext cx="19335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Ribbon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3675"/>
            <a:ext cx="888841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782638" y="2533650"/>
            <a:ext cx="7885874" cy="3390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82638" y="1872361"/>
            <a:ext cx="5563298" cy="606425"/>
          </a:xfrm>
        </p:spPr>
        <p:txBody>
          <a:bodyPr/>
          <a:lstStyle>
            <a:lvl1pPr>
              <a:defRPr sz="3200">
                <a:solidFill>
                  <a:srgbClr val="E6003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82638" y="6620668"/>
            <a:ext cx="5110162" cy="220663"/>
          </a:xfrm>
        </p:spPr>
        <p:txBody>
          <a:bodyPr/>
          <a:lstStyle>
            <a:lvl1pPr>
              <a:defRPr sz="1000" b="1" dirty="0"/>
            </a:lvl1pPr>
          </a:lstStyle>
          <a:p>
            <a:pPr>
              <a:defRPr/>
            </a:pPr>
            <a:r>
              <a:rPr lang="en-GB" dirty="0"/>
              <a:t>Insert date/author/filename by going to </a:t>
            </a:r>
            <a:r>
              <a:rPr lang="en-GB" i="1" dirty="0"/>
              <a:t>View &gt; Slide Master</a:t>
            </a:r>
            <a:r>
              <a:rPr lang="en-GB" dirty="0"/>
              <a:t> and amending this field</a:t>
            </a: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 bwMode="auto">
          <a:xfrm>
            <a:off x="5509387" y="6640513"/>
            <a:ext cx="3159125" cy="2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r" eaLnBrk="1" hangingPunct="1"/>
            <a:r>
              <a:rPr lang="en-US" altLang="en-US" sz="800" dirty="0"/>
              <a:t>© 2015 The Duke of Edinburgh’s International Award Foundation</a:t>
            </a:r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29217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DoEA-identit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4838" y="279400"/>
            <a:ext cx="19335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ibbon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3675"/>
            <a:ext cx="888841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82638" y="1361933"/>
            <a:ext cx="7904162" cy="34439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82638" y="6637337"/>
            <a:ext cx="5110162" cy="220663"/>
          </a:xfrm>
        </p:spPr>
        <p:txBody>
          <a:bodyPr/>
          <a:lstStyle>
            <a:lvl1pPr>
              <a:defRPr sz="1000" b="1" dirty="0"/>
            </a:lvl1pPr>
          </a:lstStyle>
          <a:p>
            <a:pPr>
              <a:defRPr/>
            </a:pPr>
            <a:r>
              <a:rPr lang="en-GB" dirty="0"/>
              <a:t>Insert date/author/filename by going to </a:t>
            </a:r>
            <a:r>
              <a:rPr lang="en-GB" i="1" dirty="0"/>
              <a:t>View &gt; Slide Master</a:t>
            </a:r>
            <a:r>
              <a:rPr lang="en-GB" dirty="0"/>
              <a:t> and amending this field</a:t>
            </a: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5527675" y="6637337"/>
            <a:ext cx="3159125" cy="2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r" eaLnBrk="1" hangingPunct="1"/>
            <a:r>
              <a:rPr lang="en-US" altLang="en-US" sz="800" dirty="0"/>
              <a:t>© 2015 The Duke of Edinburgh’s International Award Foundation</a:t>
            </a:r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87526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78D8-4235-42A0-8DFB-E2F1ED0050AC}" type="datetimeFigureOut">
              <a:rPr lang="cs-CZ" smtClean="0"/>
              <a:t>3.10.2016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BD91-5F14-48FA-B38F-6D7E7F29D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48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82638" y="476250"/>
            <a:ext cx="45862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82638" y="1363663"/>
            <a:ext cx="7767637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82638" y="6324600"/>
            <a:ext cx="5110162" cy="2206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 dirty="0"/>
            </a:lvl1pPr>
          </a:lstStyle>
          <a:p>
            <a:pPr>
              <a:defRPr/>
            </a:pPr>
            <a:r>
              <a:rPr lang="en-GB"/>
              <a:t>Insert date/author/filename by going to </a:t>
            </a:r>
            <a:r>
              <a:rPr lang="en-GB" i="1"/>
              <a:t>View &gt; Slide Master</a:t>
            </a:r>
            <a:r>
              <a:rPr lang="en-GB"/>
              <a:t> and amending this field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5" r:id="rId4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Calibri" pitchFamily="34" charset="0"/>
          <a:ea typeface="MS PGothic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itchFamily="34" charset="0"/>
          <a:ea typeface="MS PGothic" pitchFamily="34" charset="-128"/>
          <a:cs typeface="+mn-cs"/>
        </a:defRPr>
      </a:lvl1pPr>
      <a:lvl2pPr marL="355600" indent="-174625" algn="l" defTabSz="457200" rtl="0" eaLnBrk="1" fontAlgn="base" hangingPunct="1">
        <a:spcBef>
          <a:spcPts val="6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itchFamily="34" charset="0"/>
          <a:ea typeface="MS PGothic" pitchFamily="34" charset="-128"/>
          <a:cs typeface="+mn-cs"/>
        </a:defRPr>
      </a:lvl2pPr>
      <a:lvl3pPr marL="628650" indent="-273050" algn="l" defTabSz="457200" rtl="0" eaLnBrk="1" fontAlgn="base" hangingPunct="1">
        <a:spcBef>
          <a:spcPts val="600"/>
        </a:spcBef>
        <a:spcAft>
          <a:spcPts val="1200"/>
        </a:spcAft>
        <a:buFont typeface="Lucida Grande" charset="0"/>
        <a:buChar char="-"/>
        <a:defRPr sz="2000" kern="1200">
          <a:solidFill>
            <a:schemeClr val="tx1"/>
          </a:solidFill>
          <a:latin typeface="Calibri" pitchFamily="34" charset="0"/>
          <a:ea typeface="MS PGothic" pitchFamily="34" charset="-128"/>
          <a:cs typeface="+mn-cs"/>
        </a:defRPr>
      </a:lvl3pPr>
      <a:lvl4pPr marL="893763" indent="-265113" algn="l" defTabSz="457200" rtl="0" eaLnBrk="1" fontAlgn="base" hangingPunct="1">
        <a:spcBef>
          <a:spcPts val="600"/>
        </a:spcBef>
        <a:spcAft>
          <a:spcPts val="1200"/>
        </a:spcAft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Calibri" pitchFamily="34" charset="0"/>
          <a:ea typeface="MS PGothic" pitchFamily="34" charset="-128"/>
          <a:cs typeface="+mn-cs"/>
        </a:defRPr>
      </a:lvl4pPr>
      <a:lvl5pPr marL="1166813" indent="-273050" algn="l" defTabSz="457200" rtl="0" eaLnBrk="1" fontAlgn="base" hangingPunct="1">
        <a:spcBef>
          <a:spcPts val="600"/>
        </a:spcBef>
        <a:spcAft>
          <a:spcPts val="1200"/>
        </a:spcAft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Calibri" pitchFamily="34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png"/><Relationship Id="rId7" Type="http://schemas.openxmlformats.org/officeDocument/2006/relationships/image" Target="../media/image3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emf"/><Relationship Id="rId7" Type="http://schemas.openxmlformats.org/officeDocument/2006/relationships/image" Target="../media/image2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emf"/><Relationship Id="rId11" Type="http://schemas.openxmlformats.org/officeDocument/2006/relationships/image" Target="../media/image26.png"/><Relationship Id="rId5" Type="http://schemas.openxmlformats.org/officeDocument/2006/relationships/image" Target="../media/image20.emf"/><Relationship Id="rId10" Type="http://schemas.openxmlformats.org/officeDocument/2006/relationships/image" Target="../media/image25.png"/><Relationship Id="rId4" Type="http://schemas.openxmlformats.org/officeDocument/2006/relationships/image" Target="../media/image19.emf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9" y="1593056"/>
            <a:ext cx="8909327" cy="375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052"/>
            <a:ext cx="9144000" cy="44394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227" y="421741"/>
            <a:ext cx="2706805" cy="86052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 bwMode="auto">
          <a:xfrm>
            <a:off x="578069" y="1187669"/>
            <a:ext cx="669509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73116F"/>
              </a:solidFill>
              <a:effectLst/>
              <a:uLnTx/>
              <a:uFillTx/>
              <a:latin typeface="Amos sans"/>
              <a:cs typeface="+mj-cs"/>
            </a:endParaRPr>
          </a:p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73116F"/>
                </a:solidFill>
                <a:effectLst/>
                <a:uLnTx/>
                <a:uFillTx/>
                <a:latin typeface="Amos sans"/>
                <a:cs typeface="+mj-cs"/>
              </a:rPr>
              <a:t>DofE dnes působí ve 140 zemích světa</a:t>
            </a:r>
            <a:r>
              <a:rPr lang="cs-CZ" sz="300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mos sans"/>
                <a:cs typeface="+mj-cs"/>
              </a:rPr>
              <a:t> </a:t>
            </a:r>
            <a:endParaRPr kumimoji="0" lang="cs-CZ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mos sans"/>
              <a:cs typeface="+mj-cs"/>
            </a:endParaRPr>
          </a:p>
        </p:txBody>
      </p:sp>
      <p:pic>
        <p:nvPicPr>
          <p:cNvPr id="7" name="Obráze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83" y="2322513"/>
            <a:ext cx="8077151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0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59" y="1046094"/>
            <a:ext cx="8549672" cy="127220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1310"/>
            <a:ext cx="9144000" cy="44669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88640"/>
            <a:ext cx="9144000" cy="26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2841"/>
            <a:ext cx="9144000" cy="41515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4" y="1016277"/>
            <a:ext cx="8607599" cy="158032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 bwMode="auto">
          <a:xfrm>
            <a:off x="7672552" y="4986870"/>
            <a:ext cx="1345324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mor sans"/>
              <a:cs typeface="+mj-cs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5" y="3359100"/>
            <a:ext cx="1051221" cy="19451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046" y="3359100"/>
            <a:ext cx="1078800" cy="194512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9273" y="3363838"/>
            <a:ext cx="1078960" cy="195622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799" y="3345247"/>
            <a:ext cx="1096775" cy="200711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3500" y="3345247"/>
            <a:ext cx="1117462" cy="200711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849" y="3351270"/>
            <a:ext cx="1066474" cy="200109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563" y="3345248"/>
            <a:ext cx="1083094" cy="2007114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964" y="3345246"/>
            <a:ext cx="1071759" cy="2007116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1218657" y="2620436"/>
            <a:ext cx="1016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b="1" dirty="0" smtClean="0">
                <a:solidFill>
                  <a:srgbClr val="272627"/>
                </a:solidFill>
                <a:latin typeface="MetaPro-Bold"/>
              </a:rPr>
              <a:t>Klára Kolouchová</a:t>
            </a:r>
            <a:endParaRPr lang="cs-CZ" sz="1050" b="1" dirty="0">
              <a:solidFill>
                <a:srgbClr val="272627"/>
              </a:solidFill>
              <a:latin typeface="MetaPro-Bold"/>
            </a:endParaRPr>
          </a:p>
          <a:p>
            <a:r>
              <a:rPr lang="cs-CZ" sz="1050" dirty="0" smtClean="0">
                <a:solidFill>
                  <a:srgbClr val="272627"/>
                </a:solidFill>
                <a:latin typeface="MetaPro-Book"/>
              </a:rPr>
              <a:t>horolezkyně</a:t>
            </a:r>
            <a:endParaRPr lang="cs-CZ" sz="1050" dirty="0">
              <a:solidFill>
                <a:srgbClr val="272627"/>
              </a:solidFill>
              <a:latin typeface="MetaPro-Book"/>
            </a:endParaRPr>
          </a:p>
          <a:p>
            <a:r>
              <a:rPr lang="cs-CZ" sz="1050" dirty="0">
                <a:solidFill>
                  <a:srgbClr val="272627"/>
                </a:solidFill>
                <a:latin typeface="MetaPro-Book"/>
              </a:rPr>
              <a:t>a </a:t>
            </a:r>
            <a:r>
              <a:rPr lang="cs-CZ" sz="1050" dirty="0" smtClean="0">
                <a:solidFill>
                  <a:srgbClr val="272627"/>
                </a:solidFill>
                <a:latin typeface="MetaPro-Book"/>
              </a:rPr>
              <a:t>manažerka</a:t>
            </a:r>
            <a:endParaRPr lang="cs-CZ" sz="1050" dirty="0"/>
          </a:p>
        </p:txBody>
      </p:sp>
      <p:sp>
        <p:nvSpPr>
          <p:cNvPr id="19" name="Obdélník 18"/>
          <p:cNvSpPr/>
          <p:nvPr/>
        </p:nvSpPr>
        <p:spPr>
          <a:xfrm>
            <a:off x="240569" y="2644274"/>
            <a:ext cx="1016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b="1" dirty="0">
                <a:solidFill>
                  <a:srgbClr val="272627"/>
                </a:solidFill>
                <a:latin typeface="MetaPro-Bold"/>
              </a:rPr>
              <a:t>Jakub Vágner</a:t>
            </a:r>
          </a:p>
          <a:p>
            <a:r>
              <a:rPr lang="cs-CZ" sz="1050" dirty="0">
                <a:solidFill>
                  <a:srgbClr val="272627"/>
                </a:solidFill>
                <a:latin typeface="MetaPro-Book"/>
              </a:rPr>
              <a:t>rybář</a:t>
            </a:r>
          </a:p>
          <a:p>
            <a:r>
              <a:rPr lang="cs-CZ" sz="1050" dirty="0">
                <a:solidFill>
                  <a:srgbClr val="272627"/>
                </a:solidFill>
                <a:latin typeface="MetaPro-Book"/>
              </a:rPr>
              <a:t>a cestovatel</a:t>
            </a:r>
            <a:endParaRPr lang="cs-CZ" sz="1050" dirty="0"/>
          </a:p>
        </p:txBody>
      </p:sp>
      <p:sp>
        <p:nvSpPr>
          <p:cNvPr id="20" name="Obdélník 19"/>
          <p:cNvSpPr/>
          <p:nvPr/>
        </p:nvSpPr>
        <p:spPr>
          <a:xfrm>
            <a:off x="2285924" y="2604602"/>
            <a:ext cx="1016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b="1" dirty="0" smtClean="0">
                <a:solidFill>
                  <a:srgbClr val="272627"/>
                </a:solidFill>
                <a:latin typeface="MetaPro-Bold"/>
              </a:rPr>
              <a:t>Marek </a:t>
            </a:r>
          </a:p>
          <a:p>
            <a:r>
              <a:rPr lang="cs-CZ" sz="1050" b="1" dirty="0" smtClean="0">
                <a:solidFill>
                  <a:srgbClr val="272627"/>
                </a:solidFill>
                <a:latin typeface="MetaPro-Bold"/>
              </a:rPr>
              <a:t>Eben</a:t>
            </a:r>
            <a:endParaRPr lang="cs-CZ" sz="1050" b="1" dirty="0">
              <a:solidFill>
                <a:srgbClr val="272627"/>
              </a:solidFill>
              <a:latin typeface="MetaPro-Bold"/>
            </a:endParaRPr>
          </a:p>
          <a:p>
            <a:r>
              <a:rPr lang="cs-CZ" sz="1050" dirty="0" smtClean="0">
                <a:solidFill>
                  <a:srgbClr val="272627"/>
                </a:solidFill>
                <a:latin typeface="MetaPro-Book"/>
              </a:rPr>
              <a:t>herec</a:t>
            </a:r>
            <a:endParaRPr lang="cs-CZ" sz="1050" dirty="0">
              <a:solidFill>
                <a:srgbClr val="272627"/>
              </a:solidFill>
              <a:latin typeface="MetaPro-Book"/>
            </a:endParaRPr>
          </a:p>
          <a:p>
            <a:r>
              <a:rPr lang="cs-CZ" sz="1050" dirty="0">
                <a:solidFill>
                  <a:srgbClr val="272627"/>
                </a:solidFill>
                <a:latin typeface="MetaPro-Book"/>
              </a:rPr>
              <a:t>a </a:t>
            </a:r>
            <a:r>
              <a:rPr lang="cs-CZ" sz="1050" dirty="0" smtClean="0">
                <a:solidFill>
                  <a:srgbClr val="272627"/>
                </a:solidFill>
                <a:latin typeface="MetaPro-Book"/>
              </a:rPr>
              <a:t>moderátor</a:t>
            </a:r>
            <a:endParaRPr lang="cs-CZ" sz="1050" dirty="0"/>
          </a:p>
        </p:txBody>
      </p:sp>
      <p:sp>
        <p:nvSpPr>
          <p:cNvPr id="21" name="Obdélník 20"/>
          <p:cNvSpPr/>
          <p:nvPr/>
        </p:nvSpPr>
        <p:spPr>
          <a:xfrm>
            <a:off x="3327522" y="2625174"/>
            <a:ext cx="1067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b="1" dirty="0" smtClean="0">
                <a:solidFill>
                  <a:srgbClr val="272627"/>
                </a:solidFill>
                <a:latin typeface="MetaPro-Bold"/>
              </a:rPr>
              <a:t>Klára Nademlýnská</a:t>
            </a:r>
            <a:endParaRPr lang="cs-CZ" sz="1050" b="1" dirty="0">
              <a:solidFill>
                <a:srgbClr val="272627"/>
              </a:solidFill>
              <a:latin typeface="MetaPro-Bold"/>
            </a:endParaRPr>
          </a:p>
          <a:p>
            <a:r>
              <a:rPr lang="cs-CZ" sz="1050" dirty="0" smtClean="0">
                <a:solidFill>
                  <a:srgbClr val="272627"/>
                </a:solidFill>
                <a:latin typeface="MetaPro-Book"/>
              </a:rPr>
              <a:t>m</a:t>
            </a:r>
            <a:r>
              <a:rPr lang="cs-CZ" sz="1050" dirty="0">
                <a:solidFill>
                  <a:srgbClr val="272627"/>
                </a:solidFill>
                <a:latin typeface="MetaPro-Book"/>
              </a:rPr>
              <a:t>ó</a:t>
            </a:r>
            <a:r>
              <a:rPr lang="cs-CZ" sz="1050" dirty="0" smtClean="0">
                <a:solidFill>
                  <a:srgbClr val="272627"/>
                </a:solidFill>
                <a:latin typeface="MetaPro-Book"/>
              </a:rPr>
              <a:t>dní návrhářka</a:t>
            </a:r>
            <a:endParaRPr lang="cs-CZ" sz="1050" dirty="0">
              <a:solidFill>
                <a:srgbClr val="272627"/>
              </a:solidFill>
              <a:latin typeface="MetaPro-Book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4394156" y="2620436"/>
            <a:ext cx="1016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b="1" dirty="0" smtClean="0">
                <a:solidFill>
                  <a:srgbClr val="272627"/>
                </a:solidFill>
                <a:latin typeface="MetaPro-Bold"/>
              </a:rPr>
              <a:t>Dan</a:t>
            </a:r>
          </a:p>
          <a:p>
            <a:r>
              <a:rPr lang="cs-CZ" sz="1050" b="1" dirty="0" smtClean="0">
                <a:solidFill>
                  <a:srgbClr val="272627"/>
                </a:solidFill>
                <a:latin typeface="MetaPro-Bold"/>
              </a:rPr>
              <a:t>Přibáň</a:t>
            </a:r>
            <a:endParaRPr lang="cs-CZ" sz="1050" b="1" dirty="0">
              <a:solidFill>
                <a:srgbClr val="272627"/>
              </a:solidFill>
              <a:latin typeface="MetaPro-Bold"/>
            </a:endParaRPr>
          </a:p>
          <a:p>
            <a:r>
              <a:rPr lang="cs-CZ" sz="1050" dirty="0" smtClean="0">
                <a:solidFill>
                  <a:srgbClr val="272627"/>
                </a:solidFill>
                <a:latin typeface="MetaPro-Book"/>
              </a:rPr>
              <a:t>novinář</a:t>
            </a:r>
            <a:endParaRPr lang="cs-CZ" sz="1050" dirty="0">
              <a:solidFill>
                <a:srgbClr val="272627"/>
              </a:solidFill>
              <a:latin typeface="MetaPro-Book"/>
            </a:endParaRPr>
          </a:p>
          <a:p>
            <a:r>
              <a:rPr lang="cs-CZ" sz="1050" dirty="0">
                <a:solidFill>
                  <a:srgbClr val="272627"/>
                </a:solidFill>
                <a:latin typeface="MetaPro-Book"/>
              </a:rPr>
              <a:t>a </a:t>
            </a:r>
            <a:r>
              <a:rPr lang="cs-CZ" sz="1050" dirty="0" smtClean="0">
                <a:solidFill>
                  <a:srgbClr val="272627"/>
                </a:solidFill>
                <a:latin typeface="MetaPro-Book"/>
              </a:rPr>
              <a:t>cestovatel</a:t>
            </a:r>
            <a:endParaRPr lang="cs-CZ" sz="1050" dirty="0"/>
          </a:p>
        </p:txBody>
      </p:sp>
      <p:sp>
        <p:nvSpPr>
          <p:cNvPr id="23" name="Obdélník 22"/>
          <p:cNvSpPr/>
          <p:nvPr/>
        </p:nvSpPr>
        <p:spPr>
          <a:xfrm>
            <a:off x="5430868" y="2608118"/>
            <a:ext cx="1016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b="1" dirty="0" smtClean="0">
                <a:solidFill>
                  <a:srgbClr val="272627"/>
                </a:solidFill>
                <a:latin typeface="MetaPro-Bold"/>
              </a:rPr>
              <a:t>Zuzana</a:t>
            </a:r>
          </a:p>
          <a:p>
            <a:r>
              <a:rPr lang="cs-CZ" sz="1050" b="1" dirty="0" smtClean="0">
                <a:solidFill>
                  <a:srgbClr val="272627"/>
                </a:solidFill>
                <a:latin typeface="MetaPro-Bold"/>
              </a:rPr>
              <a:t>Bahulová</a:t>
            </a:r>
            <a:endParaRPr lang="cs-CZ" sz="1050" b="1" dirty="0">
              <a:solidFill>
                <a:srgbClr val="272627"/>
              </a:solidFill>
              <a:latin typeface="MetaPro-Bold"/>
            </a:endParaRPr>
          </a:p>
          <a:p>
            <a:r>
              <a:rPr lang="cs-CZ" sz="1050" dirty="0">
                <a:solidFill>
                  <a:srgbClr val="272627"/>
                </a:solidFill>
                <a:latin typeface="MetaPro-Book"/>
              </a:rPr>
              <a:t>a</a:t>
            </a:r>
            <a:r>
              <a:rPr lang="cs-CZ" sz="1050" dirty="0" smtClean="0">
                <a:solidFill>
                  <a:srgbClr val="272627"/>
                </a:solidFill>
                <a:latin typeface="MetaPro-Book"/>
              </a:rPr>
              <a:t>nimátorka</a:t>
            </a:r>
          </a:p>
          <a:p>
            <a:r>
              <a:rPr lang="cs-CZ" sz="1050" dirty="0">
                <a:solidFill>
                  <a:srgbClr val="272627"/>
                </a:solidFill>
                <a:latin typeface="MetaPro-Book"/>
              </a:rPr>
              <a:t>a</a:t>
            </a:r>
            <a:r>
              <a:rPr lang="cs-CZ" sz="1050" dirty="0" smtClean="0">
                <a:solidFill>
                  <a:srgbClr val="272627"/>
                </a:solidFill>
                <a:latin typeface="MetaPro-Book"/>
              </a:rPr>
              <a:t> designérka</a:t>
            </a:r>
            <a:endParaRPr lang="cs-CZ" sz="1050" dirty="0">
              <a:solidFill>
                <a:srgbClr val="272627"/>
              </a:solidFill>
              <a:latin typeface="MetaPro-Book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6511206" y="2595064"/>
            <a:ext cx="1016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b="1" dirty="0" smtClean="0">
                <a:solidFill>
                  <a:srgbClr val="272627"/>
                </a:solidFill>
                <a:latin typeface="MetaPro-Bold"/>
              </a:rPr>
              <a:t>Petr</a:t>
            </a:r>
          </a:p>
          <a:p>
            <a:r>
              <a:rPr lang="cs-CZ" sz="1050" b="1" dirty="0" smtClean="0">
                <a:solidFill>
                  <a:srgbClr val="272627"/>
                </a:solidFill>
                <a:latin typeface="MetaPro-Bold"/>
              </a:rPr>
              <a:t>Mikšíček</a:t>
            </a:r>
            <a:endParaRPr lang="cs-CZ" sz="1050" b="1" dirty="0">
              <a:solidFill>
                <a:srgbClr val="272627"/>
              </a:solidFill>
              <a:latin typeface="MetaPro-Bold"/>
            </a:endParaRPr>
          </a:p>
          <a:p>
            <a:r>
              <a:rPr lang="cs-CZ" sz="1050" dirty="0" smtClean="0">
                <a:solidFill>
                  <a:srgbClr val="272627"/>
                </a:solidFill>
                <a:latin typeface="MetaPro-Book"/>
              </a:rPr>
              <a:t>kulturolog</a:t>
            </a:r>
            <a:endParaRPr lang="cs-CZ" sz="1050" dirty="0">
              <a:solidFill>
                <a:srgbClr val="272627"/>
              </a:solidFill>
              <a:latin typeface="MetaPro-Book"/>
            </a:endParaRPr>
          </a:p>
          <a:p>
            <a:r>
              <a:rPr lang="cs-CZ" sz="1050" dirty="0">
                <a:solidFill>
                  <a:srgbClr val="272627"/>
                </a:solidFill>
                <a:latin typeface="MetaPro-Book"/>
              </a:rPr>
              <a:t>a </a:t>
            </a:r>
            <a:r>
              <a:rPr lang="cs-CZ" sz="1050" dirty="0" smtClean="0">
                <a:solidFill>
                  <a:srgbClr val="272627"/>
                </a:solidFill>
                <a:latin typeface="MetaPro-Book"/>
              </a:rPr>
              <a:t>publicista</a:t>
            </a:r>
            <a:endParaRPr lang="cs-CZ" sz="1050" dirty="0"/>
          </a:p>
        </p:txBody>
      </p:sp>
      <p:sp>
        <p:nvSpPr>
          <p:cNvPr id="25" name="Obdélník 24"/>
          <p:cNvSpPr/>
          <p:nvPr/>
        </p:nvSpPr>
        <p:spPr>
          <a:xfrm>
            <a:off x="7527254" y="2595064"/>
            <a:ext cx="1016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b="1" dirty="0" smtClean="0">
                <a:solidFill>
                  <a:srgbClr val="272627"/>
                </a:solidFill>
                <a:latin typeface="MetaPro-Bold"/>
              </a:rPr>
              <a:t>Lejla</a:t>
            </a:r>
          </a:p>
          <a:p>
            <a:r>
              <a:rPr lang="cs-CZ" sz="1050" b="1" dirty="0" smtClean="0">
                <a:solidFill>
                  <a:srgbClr val="272627"/>
                </a:solidFill>
                <a:latin typeface="MetaPro-Bold"/>
              </a:rPr>
              <a:t>Abbasová</a:t>
            </a:r>
            <a:endParaRPr lang="cs-CZ" sz="1050" b="1" dirty="0">
              <a:solidFill>
                <a:srgbClr val="272627"/>
              </a:solidFill>
              <a:latin typeface="MetaPro-Bold"/>
            </a:endParaRPr>
          </a:p>
          <a:p>
            <a:r>
              <a:rPr lang="cs-CZ" sz="1050" dirty="0">
                <a:solidFill>
                  <a:srgbClr val="272627"/>
                </a:solidFill>
                <a:latin typeface="MetaPro-Book"/>
              </a:rPr>
              <a:t>m</a:t>
            </a:r>
            <a:r>
              <a:rPr lang="cs-CZ" sz="1050" dirty="0" smtClean="0">
                <a:solidFill>
                  <a:srgbClr val="272627"/>
                </a:solidFill>
                <a:latin typeface="MetaPro-Book"/>
              </a:rPr>
              <a:t>oderátoka</a:t>
            </a:r>
          </a:p>
          <a:p>
            <a:endParaRPr lang="cs-CZ" sz="1050" dirty="0">
              <a:solidFill>
                <a:srgbClr val="272627"/>
              </a:solidFill>
              <a:latin typeface="Met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37398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525039"/>
            <a:ext cx="9144000" cy="33296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1" y="996399"/>
            <a:ext cx="8694254" cy="111318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184279"/>
            <a:ext cx="9143999" cy="28074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024851"/>
            <a:ext cx="9143999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5039"/>
            <a:ext cx="9144000" cy="33296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2414"/>
            <a:ext cx="9126141" cy="8618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227" y="421741"/>
            <a:ext cx="2706805" cy="86052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 bwMode="auto">
          <a:xfrm>
            <a:off x="693684" y="1671145"/>
            <a:ext cx="581222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73116F"/>
                </a:solidFill>
                <a:effectLst/>
                <a:uLnTx/>
                <a:uFillTx/>
                <a:cs typeface="+mj-cs"/>
              </a:rPr>
              <a:t>Kontakt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Mezinárodní cena vévody z Edinburghu (DofE)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  <a:cs typeface="+mj-cs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tomas.vokac@dofe.cz</a:t>
            </a:r>
          </a:p>
          <a:p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info@dofe.cz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j-cs"/>
              </a:rPr>
              <a:t>www.dofe.cz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69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38" y="1639491"/>
            <a:ext cx="9121162" cy="36903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190592"/>
            <a:ext cx="9144000" cy="66740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 bwMode="auto">
          <a:xfrm>
            <a:off x="1849821" y="5538951"/>
            <a:ext cx="56125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latin typeface="Amor sans"/>
                <a:cs typeface="+mj-cs"/>
              </a:rPr>
              <a:t>Mgr. Tomáš Vokáč, Ph.D.</a:t>
            </a:r>
          </a:p>
        </p:txBody>
      </p:sp>
    </p:spTree>
    <p:extLst>
      <p:ext uri="{BB962C8B-B14F-4D97-AF65-F5344CB8AC3E}">
        <p14:creationId xmlns:p14="http://schemas.microsoft.com/office/powerpoint/2010/main" val="6498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5820"/>
            <a:ext cx="9144000" cy="653217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559" y="3117521"/>
            <a:ext cx="3978986" cy="265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0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3399"/>
            <a:ext cx="8915400" cy="248478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6200"/>
            <a:ext cx="9144000" cy="4318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3364"/>
            <a:ext cx="9144000" cy="191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5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052"/>
            <a:ext cx="9144000" cy="44394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827" y="421741"/>
            <a:ext cx="2706805" cy="86052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 bwMode="auto">
          <a:xfrm>
            <a:off x="578068" y="946369"/>
            <a:ext cx="838813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3200" b="1" noProof="0" dirty="0" smtClean="0">
                <a:solidFill>
                  <a:srgbClr val="73116F"/>
                </a:solidFill>
                <a:latin typeface="Amor sans"/>
                <a:cs typeface="+mj-cs"/>
              </a:rPr>
              <a:t>Hlavní přínosy DofE pro mladé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116F"/>
                </a:solidFill>
                <a:effectLst/>
                <a:uLnTx/>
                <a:uFillTx/>
                <a:latin typeface="Amor sans"/>
                <a:cs typeface="+mj-cs"/>
              </a:rPr>
              <a:t> </a:t>
            </a:r>
          </a:p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sz="1800" b="1" dirty="0">
              <a:solidFill>
                <a:schemeClr val="tx1">
                  <a:lumMod val="50000"/>
                  <a:lumOff val="50000"/>
                </a:schemeClr>
              </a:solidFill>
              <a:latin typeface="Amor sans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Amor sans"/>
              </a:rPr>
              <a:t>p</a:t>
            </a:r>
            <a:r>
              <a:rPr lang="cs-CZ" sz="1800" dirty="0" smtClean="0">
                <a:latin typeface="Amor sans"/>
              </a:rPr>
              <a:t>restižní certifikát usnadňující </a:t>
            </a:r>
            <a:r>
              <a:rPr lang="cs-CZ" sz="1800" b="1" dirty="0" smtClean="0">
                <a:latin typeface="Amor sans"/>
              </a:rPr>
              <a:t>přijetí na vysoké školy </a:t>
            </a:r>
            <a:r>
              <a:rPr lang="cs-CZ" sz="1800" dirty="0" smtClean="0">
                <a:latin typeface="Amor sans"/>
              </a:rPr>
              <a:t>po celém světě</a:t>
            </a:r>
          </a:p>
          <a:p>
            <a:endParaRPr lang="cs-CZ" sz="1800" dirty="0" smtClean="0">
              <a:latin typeface="Amor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Amor sans"/>
              </a:rPr>
              <a:t>c</a:t>
            </a:r>
            <a:r>
              <a:rPr lang="cs-CZ" sz="1800" dirty="0" smtClean="0">
                <a:latin typeface="Amor sans"/>
              </a:rPr>
              <a:t>ertifikát uznávaný globálními i regionálními zaměstnavateli </a:t>
            </a:r>
            <a:r>
              <a:rPr lang="cs-CZ" sz="1800" b="1" dirty="0" smtClean="0">
                <a:latin typeface="Amor sans"/>
              </a:rPr>
              <a:t>při příjímacích pohovorech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dirty="0" smtClean="0">
              <a:latin typeface="Amor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Amor sans"/>
              </a:rPr>
              <a:t>posilování </a:t>
            </a:r>
            <a:r>
              <a:rPr lang="cs-CZ" sz="1800" b="1" dirty="0" smtClean="0">
                <a:latin typeface="Amor sans"/>
              </a:rPr>
              <a:t>sebedůvěry</a:t>
            </a:r>
            <a:r>
              <a:rPr lang="cs-CZ" sz="1800" dirty="0" smtClean="0">
                <a:latin typeface="Amor sans"/>
              </a:rPr>
              <a:t>, </a:t>
            </a:r>
            <a:r>
              <a:rPr lang="cs-CZ" sz="1800" b="1" dirty="0" smtClean="0">
                <a:latin typeface="Amor sans"/>
              </a:rPr>
              <a:t>odhodlání, vytrvalosti</a:t>
            </a:r>
            <a:r>
              <a:rPr lang="cs-CZ" sz="1800" dirty="0" smtClean="0">
                <a:latin typeface="Amor sans"/>
              </a:rPr>
              <a:t>, řešení problémů, komunikace, práce v týmu a společenské zodpovědnosti </a:t>
            </a:r>
            <a:endParaRPr lang="cs-CZ" sz="1800" dirty="0">
              <a:latin typeface="Amor sans"/>
            </a:endParaRPr>
          </a:p>
          <a:p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73116F"/>
              </a:solidFill>
              <a:effectLst/>
              <a:uLnTx/>
              <a:uFillTx/>
              <a:latin typeface="Amos sans"/>
              <a:cs typeface="+mj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2579"/>
            <a:ext cx="2566999" cy="19977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999" y="3962579"/>
            <a:ext cx="4372473" cy="199777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472" y="3962577"/>
            <a:ext cx="2161156" cy="19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2700"/>
            <a:ext cx="9144000" cy="4953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4" y="425450"/>
            <a:ext cx="9074426" cy="194807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53" y="2578100"/>
            <a:ext cx="8751094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052"/>
            <a:ext cx="9144000" cy="44394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227" y="421741"/>
            <a:ext cx="2706805" cy="86052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 bwMode="auto">
          <a:xfrm>
            <a:off x="924034" y="852001"/>
            <a:ext cx="66950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2800" i="0" u="none" strike="noStrike" kern="1200" cap="none" spc="0" normalizeH="0" baseline="0" noProof="0" dirty="0">
              <a:ln>
                <a:noFill/>
              </a:ln>
              <a:solidFill>
                <a:srgbClr val="73116F"/>
              </a:solidFill>
              <a:effectLst/>
              <a:uLnTx/>
              <a:uFillTx/>
              <a:latin typeface="Amos sans"/>
              <a:cs typeface="+mj-cs"/>
            </a:endParaRPr>
          </a:p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3200" i="0" u="none" strike="noStrike" kern="1200" cap="none" spc="0" normalizeH="0" baseline="0" noProof="0" dirty="0">
                <a:ln>
                  <a:noFill/>
                </a:ln>
                <a:solidFill>
                  <a:srgbClr val="73116F"/>
                </a:solidFill>
                <a:effectLst/>
                <a:uLnTx/>
                <a:uFillTx/>
                <a:latin typeface="Amos sans"/>
                <a:cs typeface="+mj-cs"/>
              </a:rPr>
              <a:t>Proč</a:t>
            </a:r>
            <a:r>
              <a:rPr kumimoji="0" lang="cs-CZ" sz="3200" i="0" u="none" strike="noStrike" kern="1200" cap="none" spc="0" normalizeH="0" noProof="0" dirty="0">
                <a:ln>
                  <a:noFill/>
                </a:ln>
                <a:solidFill>
                  <a:srgbClr val="73116F"/>
                </a:solidFill>
                <a:effectLst/>
                <a:uLnTx/>
                <a:uFillTx/>
                <a:latin typeface="Amos sans"/>
                <a:cs typeface="+mj-cs"/>
              </a:rPr>
              <a:t> to má cenu</a:t>
            </a:r>
            <a:endParaRPr kumimoji="0" lang="cs-CZ" sz="3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mos sans"/>
              <a:cs typeface="+mj-cs"/>
            </a:endParaRPr>
          </a:p>
        </p:txBody>
      </p:sp>
      <p:sp>
        <p:nvSpPr>
          <p:cNvPr id="2" name="TextovéPole 1"/>
          <p:cNvSpPr txBox="1"/>
          <p:nvPr/>
        </p:nvSpPr>
        <p:spPr bwMode="auto">
          <a:xfrm>
            <a:off x="746234" y="2290550"/>
            <a:ext cx="7965798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lang="cs-CZ" sz="2100" noProof="0" dirty="0" smtClean="0">
                <a:solidFill>
                  <a:srgbClr val="FF0000"/>
                </a:solidFill>
                <a:latin typeface="Amor sans"/>
                <a:cs typeface="+mj-cs"/>
              </a:rPr>
              <a:t>97% </a:t>
            </a:r>
            <a:r>
              <a:rPr lang="cs-CZ" sz="210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mor sans"/>
                <a:cs typeface="+mj-cs"/>
              </a:rPr>
              <a:t>mladých lidí, kteří prošli DofE, bylo přijato na jimi zvolenou </a:t>
            </a:r>
            <a:r>
              <a:rPr lang="cs-CZ" sz="2100" b="1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mor sans"/>
                <a:cs typeface="+mj-cs"/>
              </a:rPr>
              <a:t>univerzitu</a:t>
            </a:r>
          </a:p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lang="cs-CZ" sz="2100" dirty="0" smtClean="0">
                <a:solidFill>
                  <a:srgbClr val="00B0F0"/>
                </a:solidFill>
                <a:latin typeface="Amor sans"/>
                <a:cs typeface="+mj-cs"/>
              </a:rPr>
              <a:t>93% </a:t>
            </a:r>
            <a:r>
              <a:rPr lang="cs-CZ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mor sans"/>
                <a:cs typeface="+mj-cs"/>
              </a:rPr>
              <a:t>mladých lidí si myslí, že jim DofE pomohlo v úspěšném zvládnutí </a:t>
            </a:r>
            <a:r>
              <a:rPr lang="cs-CZ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mor sans"/>
                <a:cs typeface="+mj-cs"/>
              </a:rPr>
              <a:t>přijímacích zkoušek </a:t>
            </a:r>
            <a:r>
              <a:rPr lang="cs-CZ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mor sans"/>
                <a:cs typeface="+mj-cs"/>
              </a:rPr>
              <a:t>na vysokou školu</a:t>
            </a:r>
          </a:p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lang="cs-CZ" sz="2100" dirty="0" smtClean="0">
                <a:solidFill>
                  <a:srgbClr val="92D050"/>
                </a:solidFill>
                <a:latin typeface="Amor sans"/>
                <a:cs typeface="+mj-cs"/>
              </a:rPr>
              <a:t>89% </a:t>
            </a:r>
            <a:r>
              <a:rPr lang="cs-CZ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mor sans"/>
                <a:cs typeface="+mj-cs"/>
              </a:rPr>
              <a:t>oslovených zaměstnavatelů uvádí, že zaměstnanci, kteří prošli DofE, jsou </a:t>
            </a:r>
            <a:r>
              <a:rPr lang="cs-CZ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mor sans"/>
                <a:cs typeface="+mj-cs"/>
              </a:rPr>
              <a:t>samostatnější</a:t>
            </a:r>
            <a:r>
              <a:rPr lang="cs-CZ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mor sans"/>
                <a:cs typeface="+mj-cs"/>
              </a:rPr>
              <a:t> a dovedou si lépe poradit se zadanými úkoly</a:t>
            </a:r>
          </a:p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lang="cs-CZ" sz="2100" dirty="0" smtClean="0">
                <a:solidFill>
                  <a:srgbClr val="7030A0"/>
                </a:solidFill>
                <a:latin typeface="Amor sans"/>
                <a:cs typeface="+mj-cs"/>
              </a:rPr>
              <a:t>71% </a:t>
            </a:r>
            <a:r>
              <a:rPr lang="cs-CZ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mor sans"/>
                <a:cs typeface="+mj-cs"/>
              </a:rPr>
              <a:t>mladých lidí uvádí, že díky DofE se jim posílila </a:t>
            </a:r>
            <a:r>
              <a:rPr lang="cs-CZ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mor sans"/>
                <a:cs typeface="+mj-cs"/>
              </a:rPr>
              <a:t>sebedůvěra</a:t>
            </a:r>
            <a:r>
              <a:rPr lang="cs-CZ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mor sans"/>
                <a:cs typeface="+mj-cs"/>
              </a:rPr>
              <a:t> a odhodlání jít za svými cíli</a:t>
            </a:r>
            <a:endParaRPr lang="cs-CZ" sz="2100" dirty="0">
              <a:solidFill>
                <a:schemeClr val="tx1">
                  <a:lumMod val="50000"/>
                  <a:lumOff val="50000"/>
                </a:schemeClr>
              </a:solidFill>
              <a:latin typeface="Amor sans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44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052"/>
            <a:ext cx="9144000" cy="44394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227" y="421741"/>
            <a:ext cx="2706805" cy="86052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 bwMode="auto">
          <a:xfrm>
            <a:off x="324069" y="756782"/>
            <a:ext cx="66950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73116F"/>
              </a:solidFill>
              <a:effectLst/>
              <a:uLnTx/>
              <a:uFillTx/>
              <a:latin typeface="Amos sans"/>
              <a:cs typeface="+mj-cs"/>
            </a:endParaRPr>
          </a:p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73116F"/>
                </a:solidFill>
                <a:effectLst/>
                <a:uLnTx/>
                <a:uFillTx/>
                <a:latin typeface="Amos sans"/>
                <a:cs typeface="+mj-cs"/>
              </a:rPr>
              <a:t>DofE</a:t>
            </a:r>
            <a:r>
              <a:rPr kumimoji="0" lang="cs-CZ" sz="3200" i="0" u="none" strike="noStrike" kern="1200" cap="none" spc="0" normalizeH="0" noProof="0" dirty="0" smtClean="0">
                <a:ln>
                  <a:noFill/>
                </a:ln>
                <a:solidFill>
                  <a:srgbClr val="73116F"/>
                </a:solidFill>
                <a:effectLst/>
                <a:uLnTx/>
                <a:uFillTx/>
                <a:latin typeface="Amos sans"/>
                <a:cs typeface="+mj-cs"/>
              </a:rPr>
              <a:t> záštity</a:t>
            </a:r>
            <a:r>
              <a:rPr lang="cs-CZ" sz="320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mos sans"/>
                <a:cs typeface="+mj-cs"/>
              </a:rPr>
              <a:t> </a:t>
            </a:r>
            <a:endParaRPr kumimoji="0" lang="cs-CZ" sz="3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mos sans"/>
              <a:cs typeface="+mj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169" y="2118697"/>
            <a:ext cx="6890925" cy="395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052"/>
            <a:ext cx="9144000" cy="44394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227" y="421741"/>
            <a:ext cx="2706805" cy="86052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 bwMode="auto">
          <a:xfrm>
            <a:off x="578069" y="974476"/>
            <a:ext cx="669509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73116F"/>
              </a:solidFill>
              <a:effectLst/>
              <a:uLnTx/>
              <a:uFillTx/>
              <a:latin typeface="Amos sans"/>
              <a:cs typeface="+mj-cs"/>
            </a:endParaRPr>
          </a:p>
          <a:p>
            <a:pPr marR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3000" dirty="0" smtClean="0">
                <a:solidFill>
                  <a:srgbClr val="73116F"/>
                </a:solidFill>
                <a:latin typeface="Amos sans"/>
                <a:cs typeface="+mj-cs"/>
              </a:rPr>
              <a:t>Společnosti podporující DofE v ČR</a:t>
            </a:r>
            <a:r>
              <a:rPr lang="cs-CZ" sz="300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mos sans"/>
                <a:cs typeface="+mj-cs"/>
              </a:rPr>
              <a:t> </a:t>
            </a:r>
            <a:endParaRPr kumimoji="0" lang="cs-CZ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mos sans"/>
              <a:cs typeface="+mj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35" y="2161894"/>
            <a:ext cx="2749794" cy="83428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882" y="2836835"/>
            <a:ext cx="1750388" cy="8766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1911" y="2175252"/>
            <a:ext cx="1862231" cy="104612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556" y="3308457"/>
            <a:ext cx="2516326" cy="120194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945" y="3550842"/>
            <a:ext cx="1610084" cy="91310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401" y="4692159"/>
            <a:ext cx="2575198" cy="94400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149" y="4892505"/>
            <a:ext cx="1440766" cy="104237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1911" y="4839866"/>
            <a:ext cx="1936235" cy="12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Office Theme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kern="1200" cap="none" spc="0" normalizeH="0" baseline="0" noProof="0" dirty="0" smtClean="0">
            <a:ln>
              <a:noFill/>
            </a:ln>
            <a:solidFill>
              <a:srgbClr val="E60038"/>
            </a:solidFill>
            <a:effectLst/>
            <a:uLnTx/>
            <a:uFillTx/>
            <a:latin typeface="Calibri" pitchFamily="34" charset="0"/>
            <a:ea typeface="MS PGothic" pitchFamily="34" charset="-128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969ECDC4B4864F866388EFCB87132D" ma:contentTypeVersion="2" ma:contentTypeDescription="Vytvoří nový dokument" ma:contentTypeScope="" ma:versionID="22d3659763b06b46621504e9a240b4aa">
  <xsd:schema xmlns:xsd="http://www.w3.org/2001/XMLSchema" xmlns:xs="http://www.w3.org/2001/XMLSchema" xmlns:p="http://schemas.microsoft.com/office/2006/metadata/properties" xmlns:ns2="999b073c-6951-426e-b699-ae036ed9b853" targetNamespace="http://schemas.microsoft.com/office/2006/metadata/properties" ma:root="true" ma:fieldsID="dc5503ce27b55b032360d0159d1931a7" ns2:_="">
    <xsd:import namespace="999b073c-6951-426e-b699-ae036ed9b85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9b073c-6951-426e-b699-ae036ed9b85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99b073c-6951-426e-b699-ae036ed9b853">
      <UserInfo>
        <DisplayName>Zuzana Blahutová</DisplayName>
        <AccountId>12</AccountId>
        <AccountType/>
      </UserInfo>
      <UserInfo>
        <DisplayName>Tomáš Vokáč</DisplayName>
        <AccountId>20</AccountId>
        <AccountType/>
      </UserInfo>
      <UserInfo>
        <DisplayName>DofE TEAM</DisplayName>
        <AccountId>23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5A36C49-1E44-4FE4-A15B-055F333759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1E14FD-7839-43F2-8390-85C255A6C27E}"/>
</file>

<file path=customXml/itemProps3.xml><?xml version="1.0" encoding="utf-8"?>
<ds:datastoreItem xmlns:ds="http://schemas.openxmlformats.org/officeDocument/2006/customXml" ds:itemID="{5666CC30-E2E7-4E5B-8375-F20E139CB1EA}">
  <ds:schemaRefs>
    <ds:schemaRef ds:uri="999b073c-6951-426e-b699-ae036ed9b85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IAF PowerPoint with ribbon template</Template>
  <TotalTime>3319</TotalTime>
  <Words>194</Words>
  <Application>Microsoft Office PowerPoint</Application>
  <PresentationFormat>Předvádění na obrazovce (4:3)</PresentationFormat>
  <Paragraphs>55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4" baseType="lpstr">
      <vt:lpstr>MS PGothic</vt:lpstr>
      <vt:lpstr>MS PGothic</vt:lpstr>
      <vt:lpstr>Amor sans</vt:lpstr>
      <vt:lpstr>Amos sans</vt:lpstr>
      <vt:lpstr>Arial</vt:lpstr>
      <vt:lpstr>Calibri</vt:lpstr>
      <vt:lpstr>Lucida Grande</vt:lpstr>
      <vt:lpstr>MetaPro-Bold</vt:lpstr>
      <vt:lpstr>MetaPro-Book</vt:lpstr>
      <vt:lpstr>2_Office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Cross</dc:creator>
  <cp:lastModifiedBy>Tomáš Vokáč</cp:lastModifiedBy>
  <cp:revision>203</cp:revision>
  <dcterms:created xsi:type="dcterms:W3CDTF">2015-01-05T11:56:40Z</dcterms:created>
  <dcterms:modified xsi:type="dcterms:W3CDTF">2016-10-03T08:06:50Z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0x010100FD969ECDC4B4864F866388EFCB87132D</vt:lpwstr>
  </property>
</Properties>
</file>